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48" r:id="rId2"/>
    <p:sldId id="378" r:id="rId3"/>
    <p:sldId id="361" r:id="rId4"/>
    <p:sldId id="365" r:id="rId5"/>
    <p:sldId id="364" r:id="rId6"/>
    <p:sldId id="375" r:id="rId7"/>
    <p:sldId id="372" r:id="rId8"/>
    <p:sldId id="371" r:id="rId9"/>
    <p:sldId id="369" r:id="rId10"/>
    <p:sldId id="373" r:id="rId11"/>
    <p:sldId id="374" r:id="rId12"/>
    <p:sldId id="376" r:id="rId13"/>
    <p:sldId id="377" r:id="rId14"/>
    <p:sldId id="350" r:id="rId15"/>
    <p:sldId id="290" r:id="rId16"/>
    <p:sldId id="292" r:id="rId17"/>
    <p:sldId id="293" r:id="rId18"/>
    <p:sldId id="294" r:id="rId19"/>
    <p:sldId id="295" r:id="rId20"/>
    <p:sldId id="291" r:id="rId21"/>
    <p:sldId id="296" r:id="rId22"/>
    <p:sldId id="298" r:id="rId23"/>
    <p:sldId id="297" r:id="rId24"/>
    <p:sldId id="349" r:id="rId25"/>
    <p:sldId id="351" r:id="rId26"/>
    <p:sldId id="352" r:id="rId27"/>
    <p:sldId id="353" r:id="rId28"/>
    <p:sldId id="362" r:id="rId29"/>
    <p:sldId id="274" r:id="rId30"/>
    <p:sldId id="342" r:id="rId31"/>
    <p:sldId id="345" r:id="rId32"/>
    <p:sldId id="363" r:id="rId33"/>
  </p:sldIdLst>
  <p:sldSz cx="12192000" cy="6858000"/>
  <p:notesSz cx="6858000" cy="9144000"/>
  <p:embeddedFontLst>
    <p:embeddedFont>
      <p:font typeface="Berlin Sans FB Demi" panose="020E0802020502020306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4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AC1"/>
    <a:srgbClr val="FFFFCC"/>
    <a:srgbClr val="E6E6E6"/>
    <a:srgbClr val="CFAFE7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F8678-FB3E-4F7C-8F91-37ABC0AD0B90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8AA98-44A5-4F76-BCFD-FD02007E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6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3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1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5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0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5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0.mp3"/><Relationship Id="rId7" Type="http://schemas.openxmlformats.org/officeDocument/2006/relationships/image" Target="../media/image18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0.mp3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hyperlink" Target="http://ilmeravigliosomondodimuriomu.blogspot.com/2014/04/frozen-una-delusione-agghiacciante_29.html" TargetMode="External"/><Relationship Id="rId7" Type="http://schemas.openxmlformats.org/officeDocument/2006/relationships/hyperlink" Target="http://elrinciondesastre.blogspot.com/2016/06/critica-kung-fu-panda.html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25.png"/><Relationship Id="rId5" Type="http://schemas.openxmlformats.org/officeDocument/2006/relationships/hyperlink" Target="https://pngimg.com/download/28922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ilmeravigliosomondodimuriomu.blogspot.com/2014/04/frozen-una-delusione-agghiacciante_29.html" TargetMode="External"/><Relationship Id="rId13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12.jpeg"/><Relationship Id="rId12" Type="http://schemas.openxmlformats.org/officeDocument/2006/relationships/hyperlink" Target="http://elrinciondesastre.blogspot.com/2016/06/critica-kung-fu-panda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jpeg"/><Relationship Id="rId5" Type="http://schemas.openxmlformats.org/officeDocument/2006/relationships/image" Target="../media/image37.jpeg"/><Relationship Id="rId10" Type="http://schemas.openxmlformats.org/officeDocument/2006/relationships/hyperlink" Target="https://pngimg.com/download/28922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://ilmeravigliosomondodimuriomu.blogspot.com/2014/04/frozen-una-delusione-agghiacciante_29.html" TargetMode="External"/><Relationship Id="rId7" Type="http://schemas.openxmlformats.org/officeDocument/2006/relationships/hyperlink" Target="https://pngimg.com/download/28922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hyperlink" Target="http://elrinciondesastre.blogspot.com/2016/06/critica-kung-fu-panda.html" TargetMode="External"/><Relationship Id="rId5" Type="http://schemas.openxmlformats.org/officeDocument/2006/relationships/hyperlink" Target="http://travelingreporter.com/the-greatest-titanic-storytelling-a-book-to-remember/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hyperlink" Target="https://greatestmovies.miraheze.org/wiki/King_Kong_(2005)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http://elrinciondesastre.blogspot.com/2016/06/critica-kung-fu-panda.html" TargetMode="External"/><Relationship Id="rId3" Type="http://schemas.microsoft.com/office/2007/relationships/media" Target="../media/media2.mp3"/><Relationship Id="rId7" Type="http://schemas.openxmlformats.org/officeDocument/2006/relationships/image" Target="../media/image18.svg"/><Relationship Id="rId12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hyperlink" Target="https://pngimg.com/download/28922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hyperlink" Target="http://ilmeravigliosomondodimuriomu.blogspot.com/2014/04/frozen-una-delusione-agghiacciante_29.html" TargetMode="Externa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8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6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p3"/><Relationship Id="rId7" Type="http://schemas.openxmlformats.org/officeDocument/2006/relationships/image" Target="../media/image1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447955B-75E0-4CA5-8CE2-640A1030A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83DA2-C10C-4FA6-955C-9BECC1F9160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8C9197F-926E-4A07-A810-29F02C66E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80069" cy="5329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59788-A7A1-4575-B62C-056ED97B89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34" t="31189" r="34921" b="21866"/>
          <a:stretch/>
        </p:blipFill>
        <p:spPr>
          <a:xfrm>
            <a:off x="1288823" y="881150"/>
            <a:ext cx="3845152" cy="3507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6E05C-9349-420F-9098-BDAE53883112}"/>
              </a:ext>
            </a:extLst>
          </p:cNvPr>
          <p:cNvSpPr txBox="1"/>
          <p:nvPr/>
        </p:nvSpPr>
        <p:spPr>
          <a:xfrm>
            <a:off x="7328381" y="438150"/>
            <a:ext cx="2482370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</a:rPr>
              <a:t> </a:t>
            </a:r>
            <a:r>
              <a:rPr lang="en-US" sz="4800" b="1">
                <a:solidFill>
                  <a:srgbClr val="002060"/>
                </a:solidFill>
              </a:rPr>
              <a:t>drama</a:t>
            </a:r>
            <a:endParaRPr lang="en-US" sz="6000" b="1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7B514-B8BA-4826-8B05-378F162E174E}"/>
              </a:ext>
            </a:extLst>
          </p:cNvPr>
          <p:cNvSpPr txBox="1"/>
          <p:nvPr/>
        </p:nvSpPr>
        <p:spPr>
          <a:xfrm>
            <a:off x="7328381" y="2249429"/>
            <a:ext cx="310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060"/>
                </a:solidFill>
              </a:rPr>
              <a:t>(n)kịch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FEF1C-E47F-4B86-A72B-12806E95545C}"/>
              </a:ext>
            </a:extLst>
          </p:cNvPr>
          <p:cNvSpPr txBox="1"/>
          <p:nvPr/>
        </p:nvSpPr>
        <p:spPr>
          <a:xfrm>
            <a:off x="266698" y="5453630"/>
            <a:ext cx="94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The drama is so interesting.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0CACF-9C23-4950-AFB9-44B5A6182529}"/>
              </a:ext>
            </a:extLst>
          </p:cNvPr>
          <p:cNvSpPr txBox="1"/>
          <p:nvPr/>
        </p:nvSpPr>
        <p:spPr>
          <a:xfrm>
            <a:off x="266698" y="5976850"/>
            <a:ext cx="726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</a:rPr>
              <a:t>Vở kịch này rất thú vị.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9CA5B-A240-43E6-9F7F-E027B293FC8D}"/>
              </a:ext>
            </a:extLst>
          </p:cNvPr>
          <p:cNvSpPr txBox="1"/>
          <p:nvPr/>
        </p:nvSpPr>
        <p:spPr>
          <a:xfrm>
            <a:off x="7461726" y="1541211"/>
            <a:ext cx="2838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73737"/>
                </a:solidFill>
                <a:effectLst/>
                <a:latin typeface="+mj-lt"/>
              </a:rPr>
              <a:t>/ˈdrɑːmə/</a:t>
            </a:r>
            <a:endParaRPr lang="en-US" sz="3600">
              <a:latin typeface="+mj-lt"/>
            </a:endParaRPr>
          </a:p>
        </p:txBody>
      </p:sp>
      <p:pic>
        <p:nvPicPr>
          <p:cNvPr id="2" name="The-drama-is-so-interesting-1634441986">
            <a:hlinkClick r:id="" action="ppaction://media"/>
            <a:extLst>
              <a:ext uri="{FF2B5EF4-FFF2-40B4-BE49-F238E27FC236}">
                <a16:creationId xmlns:a16="http://schemas.microsoft.com/office/drawing/2014/main" id="{9AA3D1FE-22ED-443F-8D46-9942375B5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5326" y="5406005"/>
            <a:ext cx="406400" cy="406400"/>
          </a:xfrm>
          <a:prstGeom prst="rect">
            <a:avLst/>
          </a:prstGeom>
        </p:spPr>
      </p:pic>
      <p:pic>
        <p:nvPicPr>
          <p:cNvPr id="3" name="drama-1634441978">
            <a:hlinkClick r:id="" action="ppaction://media"/>
            <a:extLst>
              <a:ext uri="{FF2B5EF4-FFF2-40B4-BE49-F238E27FC236}">
                <a16:creationId xmlns:a16="http://schemas.microsoft.com/office/drawing/2014/main" id="{41955D7A-FD2C-4B03-9EC7-6ED0E412A3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4825" y="168275"/>
            <a:ext cx="406400" cy="4064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4C077C7-715E-411E-9E2E-0E25EC55AA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A51F2F-8C4E-4384-B5F0-986A4078F492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7686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69DC-8BF6-50DE-F781-AAF36EE04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3465B-2EC7-6BEB-8D83-F26475C42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418F-719C-FFF5-2B81-F6489CDF0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5DE10-99D0-54A4-38D8-9482677602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57894C-8AA6-4880-9885-ADEEB632FA0F}"/>
              </a:ext>
            </a:extLst>
          </p:cNvPr>
          <p:cNvSpPr/>
          <p:nvPr/>
        </p:nvSpPr>
        <p:spPr>
          <a:xfrm>
            <a:off x="1104900" y="295274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FC491B31-47C4-4311-B533-424E0F763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4473"/>
          <a:stretch/>
        </p:blipFill>
        <p:spPr>
          <a:xfrm>
            <a:off x="1151215" y="467258"/>
            <a:ext cx="1212902" cy="652692"/>
          </a:xfrm>
          <a:prstGeom prst="rect">
            <a:avLst/>
          </a:prstGeom>
        </p:spPr>
      </p:pic>
      <p:pic>
        <p:nvPicPr>
          <p:cNvPr id="6" name="Picture 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B60CE1F9-ACA9-47B0-A0F4-4B8BC9E3D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10432" y="549618"/>
            <a:ext cx="860111" cy="679487"/>
          </a:xfrm>
          <a:prstGeom prst="rect">
            <a:avLst/>
          </a:prstGeom>
        </p:spPr>
      </p:pic>
      <p:pic>
        <p:nvPicPr>
          <p:cNvPr id="7" name="Picture 6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33EFD5B7-AF4F-49C7-A759-5ABD062D1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34955" y="1338261"/>
            <a:ext cx="1673539" cy="94136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685B7-5563-4878-916D-1BBE7303703F}"/>
              </a:ext>
            </a:extLst>
          </p:cNvPr>
          <p:cNvSpPr/>
          <p:nvPr/>
        </p:nvSpPr>
        <p:spPr>
          <a:xfrm>
            <a:off x="1045863" y="2482216"/>
            <a:ext cx="2636508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movie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A4388-A412-46D8-968E-69230972E476}"/>
              </a:ext>
            </a:extLst>
          </p:cNvPr>
          <p:cNvSpPr/>
          <p:nvPr/>
        </p:nvSpPr>
        <p:spPr>
          <a:xfrm>
            <a:off x="4391025" y="295274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673947-DC39-460A-9D9F-2040677BA416}"/>
              </a:ext>
            </a:extLst>
          </p:cNvPr>
          <p:cNvSpPr/>
          <p:nvPr/>
        </p:nvSpPr>
        <p:spPr>
          <a:xfrm>
            <a:off x="4391025" y="2503258"/>
            <a:ext cx="2636508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horror</a:t>
            </a:r>
          </a:p>
        </p:txBody>
      </p:sp>
      <p:pic>
        <p:nvPicPr>
          <p:cNvPr id="11" name="Picture 10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A8F2FB1-C737-4525-9AEE-D30D785482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69" t="29166" r="34687" b="23888"/>
          <a:stretch/>
        </p:blipFill>
        <p:spPr>
          <a:xfrm>
            <a:off x="4599616" y="325858"/>
            <a:ext cx="2219325" cy="20248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E045A7-8E86-4606-9807-2B472E03EADD}"/>
              </a:ext>
            </a:extLst>
          </p:cNvPr>
          <p:cNvSpPr/>
          <p:nvPr/>
        </p:nvSpPr>
        <p:spPr>
          <a:xfrm>
            <a:off x="7677150" y="295272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A20DB-E832-4001-9C07-F65EBC84CA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543" t="31283" r="36950" b="39801"/>
          <a:stretch/>
        </p:blipFill>
        <p:spPr>
          <a:xfrm>
            <a:off x="7743218" y="472563"/>
            <a:ext cx="2415924" cy="154054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962427-59AC-4385-806B-5B4BD4037B9B}"/>
              </a:ext>
            </a:extLst>
          </p:cNvPr>
          <p:cNvSpPr/>
          <p:nvPr/>
        </p:nvSpPr>
        <p:spPr>
          <a:xfrm>
            <a:off x="7625721" y="2490404"/>
            <a:ext cx="2636508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animated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CAE54B-48DE-41C6-B74D-217487A2A6E2}"/>
              </a:ext>
            </a:extLst>
          </p:cNvPr>
          <p:cNvSpPr/>
          <p:nvPr/>
        </p:nvSpPr>
        <p:spPr>
          <a:xfrm>
            <a:off x="408816" y="3424234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F6F9A12-DB8D-4C39-BEFD-5D0E5F615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673" t="37616" r="36102" b="35396"/>
          <a:stretch/>
        </p:blipFill>
        <p:spPr>
          <a:xfrm>
            <a:off x="524550" y="3665133"/>
            <a:ext cx="2383232" cy="137956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2AFA669-8D29-48ED-8454-75842F7C789F}"/>
              </a:ext>
            </a:extLst>
          </p:cNvPr>
          <p:cNvSpPr/>
          <p:nvPr/>
        </p:nvSpPr>
        <p:spPr>
          <a:xfrm>
            <a:off x="408816" y="5712799"/>
            <a:ext cx="2739366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science fiction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BCFEB1-9C67-4D9C-9685-7589FA75E2B2}"/>
              </a:ext>
            </a:extLst>
          </p:cNvPr>
          <p:cNvSpPr/>
          <p:nvPr/>
        </p:nvSpPr>
        <p:spPr>
          <a:xfrm>
            <a:off x="3321150" y="3433764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BACEF3-F47C-41C1-82AF-8A65D3BA8C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134" t="31189" r="34921" b="21866"/>
          <a:stretch/>
        </p:blipFill>
        <p:spPr>
          <a:xfrm>
            <a:off x="3598494" y="3504384"/>
            <a:ext cx="2154966" cy="196601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60CF44-70C9-4852-B171-811546EBB835}"/>
              </a:ext>
            </a:extLst>
          </p:cNvPr>
          <p:cNvSpPr/>
          <p:nvPr/>
        </p:nvSpPr>
        <p:spPr>
          <a:xfrm>
            <a:off x="3409152" y="5712798"/>
            <a:ext cx="2533650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drama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6525D1-B39B-444E-BCCF-E5EF4B053083}"/>
              </a:ext>
            </a:extLst>
          </p:cNvPr>
          <p:cNvSpPr/>
          <p:nvPr/>
        </p:nvSpPr>
        <p:spPr>
          <a:xfrm>
            <a:off x="6233484" y="3462729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9A77C4-7B9D-4A95-BCB2-79FA2891BA2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797" t="37777" r="35078" b="16390"/>
          <a:stretch/>
        </p:blipFill>
        <p:spPr>
          <a:xfrm>
            <a:off x="6427939" y="3544198"/>
            <a:ext cx="2144740" cy="196601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70E3EB-4A85-43AC-B794-ED35462DE466}"/>
              </a:ext>
            </a:extLst>
          </p:cNvPr>
          <p:cNvSpPr/>
          <p:nvPr/>
        </p:nvSpPr>
        <p:spPr>
          <a:xfrm>
            <a:off x="6253795" y="5733896"/>
            <a:ext cx="2533650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comedy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7FE545-055B-4896-ACDD-78744FB7A9A9}"/>
              </a:ext>
            </a:extLst>
          </p:cNvPr>
          <p:cNvSpPr/>
          <p:nvPr/>
        </p:nvSpPr>
        <p:spPr>
          <a:xfrm>
            <a:off x="9013348" y="3462729"/>
            <a:ext cx="2533650" cy="2085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8E6B23-D12C-4933-8DAE-E004D25834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643" t="51231" r="37257" b="21466"/>
          <a:stretch/>
        </p:blipFill>
        <p:spPr>
          <a:xfrm>
            <a:off x="9127375" y="3544198"/>
            <a:ext cx="2331200" cy="183212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218F028-1E49-42B3-A950-CF20FCA3FF4A}"/>
              </a:ext>
            </a:extLst>
          </p:cNvPr>
          <p:cNvSpPr/>
          <p:nvPr/>
        </p:nvSpPr>
        <p:spPr>
          <a:xfrm>
            <a:off x="9098438" y="5733896"/>
            <a:ext cx="2533650" cy="702463"/>
          </a:xfrm>
          <a:prstGeom prst="roundRect">
            <a:avLst>
              <a:gd name="adj" fmla="val 21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action</a:t>
            </a:r>
          </a:p>
        </p:txBody>
      </p:sp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86232AAA-BF97-4C91-9139-68F76830F14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51D369-A159-4534-B597-F20C6FF6B8DE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0331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38ABBEB-6701-408E-A1E1-AEB3EE90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68" t="31283" r="36950" b="39801"/>
          <a:stretch/>
        </p:blipFill>
        <p:spPr>
          <a:xfrm>
            <a:off x="2886075" y="1371745"/>
            <a:ext cx="2633004" cy="160506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1205FB-0F19-434C-AC24-BFAAF0CC4EC1}"/>
              </a:ext>
            </a:extLst>
          </p:cNvPr>
          <p:cNvSpPr/>
          <p:nvPr/>
        </p:nvSpPr>
        <p:spPr>
          <a:xfrm>
            <a:off x="504824" y="276225"/>
            <a:ext cx="2238376" cy="657225"/>
          </a:xfrm>
          <a:prstGeom prst="roundRect">
            <a:avLst>
              <a:gd name="adj" fmla="val 26042"/>
            </a:avLst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C3AA5-0BFF-483D-AEF5-CDD68268E617}"/>
              </a:ext>
            </a:extLst>
          </p:cNvPr>
          <p:cNvSpPr txBox="1"/>
          <p:nvPr/>
        </p:nvSpPr>
        <p:spPr>
          <a:xfrm>
            <a:off x="2886075" y="276225"/>
            <a:ext cx="81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Number the pictures. Listen and repeat.</a:t>
            </a:r>
          </a:p>
        </p:txBody>
      </p:sp>
      <p:pic>
        <p:nvPicPr>
          <p:cNvPr id="6" name="CD2-TRACK 13">
            <a:hlinkClick r:id="" action="ppaction://media"/>
            <a:extLst>
              <a:ext uri="{FF2B5EF4-FFF2-40B4-BE49-F238E27FC236}">
                <a16:creationId xmlns:a16="http://schemas.microsoft.com/office/drawing/2014/main" id="{A7DE1F5A-D5CF-4F92-9416-8A592C5D5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7800" y="198437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D04D06-829E-419B-9711-7FE83ED62833}"/>
              </a:ext>
            </a:extLst>
          </p:cNvPr>
          <p:cNvSpPr txBox="1"/>
          <p:nvPr/>
        </p:nvSpPr>
        <p:spPr>
          <a:xfrm>
            <a:off x="9205913" y="1400532"/>
            <a:ext cx="2295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comedy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B18C5-9839-4CA9-92F0-59B728E1F9F5}"/>
              </a:ext>
            </a:extLst>
          </p:cNvPr>
          <p:cNvSpPr txBox="1"/>
          <p:nvPr/>
        </p:nvSpPr>
        <p:spPr>
          <a:xfrm>
            <a:off x="9205913" y="2138951"/>
            <a:ext cx="3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science fiction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B7CBD5-162B-4739-A876-96E408A2C329}"/>
              </a:ext>
            </a:extLst>
          </p:cNvPr>
          <p:cNvSpPr txBox="1"/>
          <p:nvPr/>
        </p:nvSpPr>
        <p:spPr>
          <a:xfrm>
            <a:off x="9205913" y="2877370"/>
            <a:ext cx="3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horror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83E07-C472-4E26-9E56-F6D3EE19B955}"/>
              </a:ext>
            </a:extLst>
          </p:cNvPr>
          <p:cNvSpPr txBox="1"/>
          <p:nvPr/>
        </p:nvSpPr>
        <p:spPr>
          <a:xfrm>
            <a:off x="9103519" y="3605499"/>
            <a:ext cx="3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E1ADD-045C-4F6F-AA5E-EA82896A20E9}"/>
              </a:ext>
            </a:extLst>
          </p:cNvPr>
          <p:cNvSpPr txBox="1"/>
          <p:nvPr/>
        </p:nvSpPr>
        <p:spPr>
          <a:xfrm>
            <a:off x="9205913" y="4354208"/>
            <a:ext cx="3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drama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7DDFC-F123-4D28-AF16-4B154C348EBF}"/>
              </a:ext>
            </a:extLst>
          </p:cNvPr>
          <p:cNvSpPr txBox="1"/>
          <p:nvPr/>
        </p:nvSpPr>
        <p:spPr>
          <a:xfrm>
            <a:off x="9205913" y="5092625"/>
            <a:ext cx="328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6. animated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E0ECC3-4315-4060-B1FC-55B342308A0C}"/>
              </a:ext>
            </a:extLst>
          </p:cNvPr>
          <p:cNvSpPr txBox="1"/>
          <p:nvPr/>
        </p:nvSpPr>
        <p:spPr>
          <a:xfrm>
            <a:off x="5046668" y="1332776"/>
            <a:ext cx="359241" cy="52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0104E2-7DC4-4694-B851-7919548B59B7}"/>
              </a:ext>
            </a:extLst>
          </p:cNvPr>
          <p:cNvGrpSpPr/>
          <p:nvPr/>
        </p:nvGrpSpPr>
        <p:grpSpPr>
          <a:xfrm>
            <a:off x="499619" y="1256135"/>
            <a:ext cx="2207343" cy="2013795"/>
            <a:chOff x="456477" y="1321196"/>
            <a:chExt cx="2207343" cy="20137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990378-C8CB-4AD7-B3DF-892A254F76BA}"/>
                </a:ext>
              </a:extLst>
            </p:cNvPr>
            <p:cNvGrpSpPr/>
            <p:nvPr/>
          </p:nvGrpSpPr>
          <p:grpSpPr>
            <a:xfrm>
              <a:off x="456477" y="1321196"/>
              <a:ext cx="2207343" cy="2013795"/>
              <a:chOff x="473373" y="1345495"/>
              <a:chExt cx="2207343" cy="201379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C49FB3-76B1-44C6-9E2E-E40B4EB86B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369" t="29166" r="34687" b="23888"/>
              <a:stretch/>
            </p:blipFill>
            <p:spPr>
              <a:xfrm>
                <a:off x="473373" y="1345495"/>
                <a:ext cx="2207343" cy="2013795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8A33A4-B029-4673-B700-581619B985A4}"/>
                  </a:ext>
                </a:extLst>
              </p:cNvPr>
              <p:cNvSpPr txBox="1"/>
              <p:nvPr/>
            </p:nvSpPr>
            <p:spPr>
              <a:xfrm>
                <a:off x="2022009" y="1418415"/>
                <a:ext cx="4143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A</a:t>
                </a:r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458A08-A183-4F09-8487-BCDABF9126C0}"/>
                </a:ext>
              </a:extLst>
            </p:cNvPr>
            <p:cNvSpPr/>
            <p:nvPr/>
          </p:nvSpPr>
          <p:spPr>
            <a:xfrm>
              <a:off x="556739" y="1400532"/>
              <a:ext cx="498579" cy="490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C6CA026-61A7-4D30-8D3E-6360C52FEC15}"/>
              </a:ext>
            </a:extLst>
          </p:cNvPr>
          <p:cNvSpPr/>
          <p:nvPr/>
        </p:nvSpPr>
        <p:spPr>
          <a:xfrm>
            <a:off x="3031485" y="1380012"/>
            <a:ext cx="498579" cy="49078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535EC7-0EA4-4DBC-A441-DE91389F5F54}"/>
              </a:ext>
            </a:extLst>
          </p:cNvPr>
          <p:cNvGrpSpPr/>
          <p:nvPr/>
        </p:nvGrpSpPr>
        <p:grpSpPr>
          <a:xfrm>
            <a:off x="6191055" y="1420988"/>
            <a:ext cx="2860432" cy="1555824"/>
            <a:chOff x="6110288" y="1145840"/>
            <a:chExt cx="2860432" cy="15558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30E7C-7B5A-45A6-A37A-927FB9A75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41" t="38146" r="34976" b="34409"/>
            <a:stretch/>
          </p:blipFill>
          <p:spPr>
            <a:xfrm>
              <a:off x="6110288" y="1145840"/>
              <a:ext cx="2860432" cy="15558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459A1D-05B5-4AD8-BA74-794FFFB64935}"/>
                </a:ext>
              </a:extLst>
            </p:cNvPr>
            <p:cNvSpPr txBox="1"/>
            <p:nvPr/>
          </p:nvSpPr>
          <p:spPr>
            <a:xfrm>
              <a:off x="8342318" y="1175942"/>
              <a:ext cx="359241" cy="52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0205607-F58D-4FC9-A0C7-F90C6C35F8BE}"/>
                </a:ext>
              </a:extLst>
            </p:cNvPr>
            <p:cNvSpPr/>
            <p:nvPr/>
          </p:nvSpPr>
          <p:spPr>
            <a:xfrm>
              <a:off x="6227931" y="1150058"/>
              <a:ext cx="498579" cy="490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BE35F0-0DA9-434A-8AED-EB6DA5321590}"/>
              </a:ext>
            </a:extLst>
          </p:cNvPr>
          <p:cNvGrpSpPr/>
          <p:nvPr/>
        </p:nvGrpSpPr>
        <p:grpSpPr>
          <a:xfrm>
            <a:off x="581899" y="3607718"/>
            <a:ext cx="2922590" cy="2325904"/>
            <a:chOff x="317084" y="3732253"/>
            <a:chExt cx="2835691" cy="17568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C5FD97-B236-4F8B-8B07-864CF92B0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030" t="50898" r="37144" b="21467"/>
            <a:stretch/>
          </p:blipFill>
          <p:spPr>
            <a:xfrm>
              <a:off x="317084" y="3782317"/>
              <a:ext cx="2835691" cy="170680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F7FE3E-B2CC-4C95-BDF6-87F4838F057B}"/>
                </a:ext>
              </a:extLst>
            </p:cNvPr>
            <p:cNvSpPr txBox="1"/>
            <p:nvPr/>
          </p:nvSpPr>
          <p:spPr>
            <a:xfrm>
              <a:off x="2731510" y="3782317"/>
              <a:ext cx="359241" cy="52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D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1B6E83E-52DA-4906-83FA-EE906E8834BD}"/>
                </a:ext>
              </a:extLst>
            </p:cNvPr>
            <p:cNvSpPr/>
            <p:nvPr/>
          </p:nvSpPr>
          <p:spPr>
            <a:xfrm>
              <a:off x="364255" y="3732253"/>
              <a:ext cx="544395" cy="3475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614F9C-B853-4DCB-B362-7D5FFB6C5B32}"/>
              </a:ext>
            </a:extLst>
          </p:cNvPr>
          <p:cNvGrpSpPr/>
          <p:nvPr/>
        </p:nvGrpSpPr>
        <p:grpSpPr>
          <a:xfrm>
            <a:off x="3707179" y="3435440"/>
            <a:ext cx="2584013" cy="2357437"/>
            <a:chOff x="3793138" y="3502723"/>
            <a:chExt cx="2584013" cy="235743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BA3081-A300-4BFC-9A6C-7C069BB84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6134" t="31189" r="34921" b="21866"/>
            <a:stretch/>
          </p:blipFill>
          <p:spPr>
            <a:xfrm>
              <a:off x="3793138" y="3502723"/>
              <a:ext cx="2584013" cy="235743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54EC7B-A9F0-46B1-8540-7F4C1102C885}"/>
                </a:ext>
              </a:extLst>
            </p:cNvPr>
            <p:cNvSpPr txBox="1"/>
            <p:nvPr/>
          </p:nvSpPr>
          <p:spPr>
            <a:xfrm>
              <a:off x="5861476" y="3615789"/>
              <a:ext cx="359241" cy="52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18EFB6B-4380-4624-B086-A554472E9E73}"/>
                </a:ext>
              </a:extLst>
            </p:cNvPr>
            <p:cNvSpPr/>
            <p:nvPr/>
          </p:nvSpPr>
          <p:spPr>
            <a:xfrm>
              <a:off x="3912777" y="3648982"/>
              <a:ext cx="498579" cy="4894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1A7B00-6252-4709-99AC-0CD08FB5191B}"/>
              </a:ext>
            </a:extLst>
          </p:cNvPr>
          <p:cNvGrpSpPr/>
          <p:nvPr/>
        </p:nvGrpSpPr>
        <p:grpSpPr>
          <a:xfrm>
            <a:off x="6410831" y="3435440"/>
            <a:ext cx="2571750" cy="2357437"/>
            <a:chOff x="6398970" y="3400590"/>
            <a:chExt cx="2571750" cy="2357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550B48-7A5E-481A-9874-513936D47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797" t="37777" r="35078" b="16390"/>
            <a:stretch/>
          </p:blipFill>
          <p:spPr>
            <a:xfrm>
              <a:off x="6398970" y="3400590"/>
              <a:ext cx="2571750" cy="235743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2C7CF6-E307-4066-813A-02089E923A30}"/>
                </a:ext>
              </a:extLst>
            </p:cNvPr>
            <p:cNvSpPr txBox="1"/>
            <p:nvPr/>
          </p:nvSpPr>
          <p:spPr>
            <a:xfrm>
              <a:off x="8483171" y="3519974"/>
              <a:ext cx="359241" cy="52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C38030E-8E99-4BA5-8F23-8D07584065BF}"/>
                </a:ext>
              </a:extLst>
            </p:cNvPr>
            <p:cNvSpPr/>
            <p:nvPr/>
          </p:nvSpPr>
          <p:spPr>
            <a:xfrm>
              <a:off x="6459908" y="3486861"/>
              <a:ext cx="498579" cy="490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E82A717-863F-49EE-ABFF-DB685FC9A71E}"/>
              </a:ext>
            </a:extLst>
          </p:cNvPr>
          <p:cNvSpPr txBox="1"/>
          <p:nvPr/>
        </p:nvSpPr>
        <p:spPr>
          <a:xfrm>
            <a:off x="3090150" y="1332776"/>
            <a:ext cx="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55198-E116-4DCE-8586-63630D72237D}"/>
              </a:ext>
            </a:extLst>
          </p:cNvPr>
          <p:cNvSpPr txBox="1"/>
          <p:nvPr/>
        </p:nvSpPr>
        <p:spPr>
          <a:xfrm>
            <a:off x="623885" y="1400532"/>
            <a:ext cx="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EC880-FD6C-4855-AA2A-A8C7D37C1D33}"/>
              </a:ext>
            </a:extLst>
          </p:cNvPr>
          <p:cNvSpPr txBox="1"/>
          <p:nvPr/>
        </p:nvSpPr>
        <p:spPr>
          <a:xfrm>
            <a:off x="6400269" y="1400532"/>
            <a:ext cx="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AED34-D0F8-425E-949C-62C7E590AABA}"/>
              </a:ext>
            </a:extLst>
          </p:cNvPr>
          <p:cNvSpPr txBox="1"/>
          <p:nvPr/>
        </p:nvSpPr>
        <p:spPr>
          <a:xfrm>
            <a:off x="623885" y="3521440"/>
            <a:ext cx="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E4D7FF-8354-4B24-A09D-1374B671C2B3}"/>
              </a:ext>
            </a:extLst>
          </p:cNvPr>
          <p:cNvSpPr txBox="1"/>
          <p:nvPr/>
        </p:nvSpPr>
        <p:spPr>
          <a:xfrm>
            <a:off x="3795709" y="3503114"/>
            <a:ext cx="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5</a:t>
            </a:r>
          </a:p>
        </p:txBody>
      </p: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E1672B7A-BB9F-429A-A46E-E6FE14ADB9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F1A374-6E7F-4EA8-A3DC-477E51174307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94964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18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307B835-FD35-443E-9FF5-FC7F52E3FA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043A2-C4A2-4C08-9FEF-59C3A0F503D7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72284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  <a:r>
              <a:rPr lang="en-US" sz="4000" b="1">
                <a:solidFill>
                  <a:srgbClr val="002060"/>
                </a:solidFill>
              </a:rPr>
              <a:t>. movie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  <a:r>
              <a:rPr lang="en-US" sz="4000" b="1">
                <a:solidFill>
                  <a:srgbClr val="002060"/>
                </a:solidFill>
              </a:rPr>
              <a:t>. Kungu Panda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  <a:r>
              <a:rPr lang="en-US" sz="4000" b="1">
                <a:solidFill>
                  <a:srgbClr val="002060"/>
                </a:solidFill>
              </a:rPr>
              <a:t>. spider man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B87DFBC2-E65C-428E-8397-E8A18BEAD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-1" b="24473"/>
          <a:stretch/>
        </p:blipFill>
        <p:spPr>
          <a:xfrm>
            <a:off x="841423" y="908505"/>
            <a:ext cx="3122143" cy="1680101"/>
          </a:xfrm>
          <a:prstGeom prst="rect">
            <a:avLst/>
          </a:prstGeom>
        </p:spPr>
      </p:pic>
      <p:pic>
        <p:nvPicPr>
          <p:cNvPr id="51" name="Picture 5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B6066D1-11DB-4BF0-8642-EA92801627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33675" y="2657388"/>
            <a:ext cx="2352164" cy="1858209"/>
          </a:xfrm>
          <a:prstGeom prst="rect">
            <a:avLst/>
          </a:prstGeom>
        </p:spPr>
      </p:pic>
      <p:pic>
        <p:nvPicPr>
          <p:cNvPr id="55" name="Picture 54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B99E3256-34C8-4B03-A0F4-B44F772F2B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31664" y="4536952"/>
            <a:ext cx="2617052" cy="1472091"/>
          </a:xfrm>
          <a:prstGeom prst="rect">
            <a:avLst/>
          </a:prstGeom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DAD93827-BE16-4CCF-962F-BDDC4847A6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5368AD1-0CF7-4096-BBEF-C5B8C020B1F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7086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546174" y="684281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b.horror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  <a:r>
              <a:rPr lang="en-US" sz="4000" b="1">
                <a:solidFill>
                  <a:srgbClr val="002060"/>
                </a:solidFill>
              </a:rPr>
              <a:t>. action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  <a:r>
              <a:rPr lang="en-US" sz="4000" b="1">
                <a:solidFill>
                  <a:srgbClr val="002060"/>
                </a:solidFill>
              </a:rPr>
              <a:t>. animated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6" name="Picture 5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3D9C8EB-2442-49B1-A367-588C6030E3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369" t="29166" r="34687" b="23888"/>
          <a:stretch/>
        </p:blipFill>
        <p:spPr>
          <a:xfrm>
            <a:off x="616151" y="1505906"/>
            <a:ext cx="3526920" cy="3217793"/>
          </a:xfrm>
          <a:prstGeom prst="rect">
            <a:avLst/>
          </a:prstGeom>
        </p:spPr>
      </p:pic>
      <p:pic>
        <p:nvPicPr>
          <p:cNvPr id="50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F39A8D41-C7A9-45D0-A2C9-A3CC1DAA03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DFEAA8D-391D-439B-B5F0-EC14A1B50E35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95539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49" y="0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>
                <a:solidFill>
                  <a:srgbClr val="002060"/>
                </a:solidFill>
              </a:rPr>
              <a:t>. science fiction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>
                <a:solidFill>
                  <a:srgbClr val="002060"/>
                </a:solidFill>
              </a:rPr>
              <a:t>. drama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>
                <a:solidFill>
                  <a:srgbClr val="002060"/>
                </a:solidFill>
              </a:rPr>
              <a:t>. terrible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71373DB-E4B3-45FA-AC1B-07415A332D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73" t="37616" r="36102" b="35396"/>
          <a:stretch/>
        </p:blipFill>
        <p:spPr>
          <a:xfrm>
            <a:off x="568391" y="1446442"/>
            <a:ext cx="3507237" cy="3390900"/>
          </a:xfrm>
          <a:prstGeom prst="rect">
            <a:avLst/>
          </a:prstGeom>
        </p:spPr>
      </p:pic>
      <p:pic>
        <p:nvPicPr>
          <p:cNvPr id="51" name="Picture 50" descr="Logo, company name&#10;&#10;Description automatically generated">
            <a:extLst>
              <a:ext uri="{FF2B5EF4-FFF2-40B4-BE49-F238E27FC236}">
                <a16:creationId xmlns:a16="http://schemas.microsoft.com/office/drawing/2014/main" id="{C6554C3E-F5AE-47C5-818E-2C9611F1EC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3FE8330-B7DE-4966-9796-6F9B9C01C40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80117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>
                <a:solidFill>
                  <a:srgbClr val="002060"/>
                </a:solidFill>
              </a:rPr>
              <a:t>. 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comedy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>
                <a:solidFill>
                  <a:srgbClr val="002060"/>
                </a:solidFill>
              </a:rPr>
              <a:t>. 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movie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>
                <a:solidFill>
                  <a:srgbClr val="002060"/>
                </a:solidFill>
              </a:rPr>
              <a:t>. 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drama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96363F-4323-45CD-9454-753C885A35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97" t="37777" r="35078" b="16390"/>
          <a:stretch/>
        </p:blipFill>
        <p:spPr>
          <a:xfrm>
            <a:off x="613553" y="1505906"/>
            <a:ext cx="3522461" cy="3228922"/>
          </a:xfrm>
          <a:prstGeom prst="rect">
            <a:avLst/>
          </a:prstGeom>
        </p:spPr>
      </p:pic>
      <p:pic>
        <p:nvPicPr>
          <p:cNvPr id="51" name="Picture 50" descr="Logo, company name&#10;&#10;Description automatically generated">
            <a:extLst>
              <a:ext uri="{FF2B5EF4-FFF2-40B4-BE49-F238E27FC236}">
                <a16:creationId xmlns:a16="http://schemas.microsoft.com/office/drawing/2014/main" id="{5B8A7B61-B696-484F-B1F7-402982C596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A0CA47-D10A-4E02-A94E-8B445D41CAA4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41370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1"/>
            <a:ext cx="4900144" cy="2372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1072268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4276750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087359" y="1363923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372893" y="4648673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1900" y="1396090"/>
            <a:ext cx="665459" cy="552608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050DA43C-6330-40BA-BE8D-9030C30DAD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247" y="4517185"/>
            <a:ext cx="847750" cy="84775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  <a:r>
              <a:rPr lang="en-US" sz="4000" b="1">
                <a:solidFill>
                  <a:srgbClr val="002060"/>
                </a:solidFill>
              </a:rPr>
              <a:t>. action movie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  <a:r>
              <a:rPr lang="en-US" sz="4000" b="1">
                <a:solidFill>
                  <a:srgbClr val="002060"/>
                </a:solidFill>
              </a:rPr>
              <a:t>. horror movie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  <a:r>
              <a:rPr lang="en-US" sz="4000" b="1">
                <a:solidFill>
                  <a:srgbClr val="002060"/>
                </a:solidFill>
              </a:rPr>
              <a:t>. animated movie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B153050-8B3F-4D65-838C-8E36D2A04C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43" t="51231" r="37257" b="21466"/>
          <a:stretch/>
        </p:blipFill>
        <p:spPr>
          <a:xfrm>
            <a:off x="552499" y="1687571"/>
            <a:ext cx="3566554" cy="2803004"/>
          </a:xfrm>
          <a:prstGeom prst="rect">
            <a:avLst/>
          </a:prstGeom>
        </p:spPr>
      </p:pic>
      <p:pic>
        <p:nvPicPr>
          <p:cNvPr id="51" name="Picture 50" descr="Logo, company name&#10;&#10;Description automatically generated">
            <a:extLst>
              <a:ext uri="{FF2B5EF4-FFF2-40B4-BE49-F238E27FC236}">
                <a16:creationId xmlns:a16="http://schemas.microsoft.com/office/drawing/2014/main" id="{BE79EAEA-4D16-4EF1-BE86-08AF5B76A4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D2C6E22-84C6-46A3-A918-D4F3A941393A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50489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>
                <a:solidFill>
                  <a:srgbClr val="002060"/>
                </a:solidFill>
              </a:rPr>
              <a:t>. comedy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>
                <a:solidFill>
                  <a:srgbClr val="002060"/>
                </a:solidFill>
              </a:rPr>
              <a:t>. drama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>
                <a:solidFill>
                  <a:srgbClr val="002060"/>
                </a:solidFill>
              </a:rPr>
              <a:t>. story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B0EAA34-8347-46F8-BE64-772DA05C22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134" t="31189" r="34921" b="21866"/>
          <a:stretch/>
        </p:blipFill>
        <p:spPr>
          <a:xfrm>
            <a:off x="809944" y="1820551"/>
            <a:ext cx="3165335" cy="2887787"/>
          </a:xfrm>
          <a:prstGeom prst="rect">
            <a:avLst/>
          </a:prstGeom>
        </p:spPr>
      </p:pic>
      <p:pic>
        <p:nvPicPr>
          <p:cNvPr id="51" name="Picture 50" descr="Logo, company name&#10;&#10;Description automatically generated">
            <a:extLst>
              <a:ext uri="{FF2B5EF4-FFF2-40B4-BE49-F238E27FC236}">
                <a16:creationId xmlns:a16="http://schemas.microsoft.com/office/drawing/2014/main" id="{D5D494CD-B5DA-4202-9E49-0C22099258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03D7031-AADA-49DE-B995-A381A5C9DF1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041343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>
                <a:solidFill>
                  <a:srgbClr val="002060"/>
                </a:solidFill>
              </a:rPr>
              <a:t>. horror movie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4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>
                <a:solidFill>
                  <a:srgbClr val="002060"/>
                </a:solidFill>
              </a:rPr>
              <a:t>. animated movie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>
                <a:solidFill>
                  <a:srgbClr val="002060"/>
                </a:solidFill>
              </a:rPr>
              <a:t>. action movie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D6BAD84-EDC5-4513-B8D7-D3349F8771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43" t="31283" r="36950" b="39801"/>
          <a:stretch/>
        </p:blipFill>
        <p:spPr>
          <a:xfrm>
            <a:off x="559192" y="1742143"/>
            <a:ext cx="3583444" cy="2285026"/>
          </a:xfrm>
          <a:prstGeom prst="rect">
            <a:avLst/>
          </a:prstGeom>
        </p:spPr>
      </p:pic>
      <p:pic>
        <p:nvPicPr>
          <p:cNvPr id="50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24C0A207-6AD9-4EE0-B67B-0FD5385B6F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8CADE7D-DB04-46D7-A41E-65697F7792BB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025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8257" y="2267083"/>
            <a:ext cx="8124575" cy="204107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11500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Good job!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B4CD2E9-0E8E-4F2D-988C-F13A326F94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95E8ED-7244-4AFD-9F7F-D8B8FB88A71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37033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B27E9D-835A-4F75-852B-92EF94A75AA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" y="142875"/>
            <a:ext cx="1228364" cy="8286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C62699C-C4C0-4087-AFEA-D3EBB9461D3A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14996" r="24797" b="28997"/>
          <a:stretch/>
        </p:blipFill>
        <p:spPr>
          <a:xfrm>
            <a:off x="11182946" y="142875"/>
            <a:ext cx="676153" cy="742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EA882-13F1-4654-B18F-C33C63939D1A}"/>
              </a:ext>
            </a:extLst>
          </p:cNvPr>
          <p:cNvSpPr txBox="1"/>
          <p:nvPr/>
        </p:nvSpPr>
        <p:spPr>
          <a:xfrm>
            <a:off x="1123354" y="264824"/>
            <a:ext cx="997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Discuss what kinds of movies you like and dislike.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38DA075-937D-4F7F-9E25-48D89A161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65411"/>
              </p:ext>
            </p:extLst>
          </p:nvPr>
        </p:nvGraphicFramePr>
        <p:xfrm>
          <a:off x="1123354" y="2599998"/>
          <a:ext cx="9277946" cy="37094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38973">
                  <a:extLst>
                    <a:ext uri="{9D8B030D-6E8A-4147-A177-3AD203B41FA5}">
                      <a16:colId xmlns:a16="http://schemas.microsoft.com/office/drawing/2014/main" val="1478716032"/>
                    </a:ext>
                  </a:extLst>
                </a:gridCol>
                <a:gridCol w="4638973">
                  <a:extLst>
                    <a:ext uri="{9D8B030D-6E8A-4147-A177-3AD203B41FA5}">
                      <a16:colId xmlns:a16="http://schemas.microsoft.com/office/drawing/2014/main" val="1167829906"/>
                    </a:ext>
                  </a:extLst>
                </a:gridCol>
              </a:tblGrid>
              <a:tr h="52992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KINDS OF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LIKE/DISLIKE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685290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horror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78923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animated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64500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action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84321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drama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537733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comedy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87555"/>
                  </a:ext>
                </a:extLst>
              </a:tr>
              <a:tr h="529923">
                <a:tc>
                  <a:txBody>
                    <a:bodyPr/>
                    <a:lstStyle/>
                    <a:p>
                      <a:r>
                        <a:rPr lang="en-US" sz="2400"/>
                        <a:t>science fiction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558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EABA95-7242-4EBD-AA31-7389206B8565}"/>
              </a:ext>
            </a:extLst>
          </p:cNvPr>
          <p:cNvSpPr txBox="1"/>
          <p:nvPr/>
        </p:nvSpPr>
        <p:spPr>
          <a:xfrm>
            <a:off x="1847850" y="916273"/>
            <a:ext cx="77724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Complete the table about the kind of film you like. </a:t>
            </a:r>
          </a:p>
          <a:p>
            <a:pPr>
              <a:lnSpc>
                <a:spcPct val="150000"/>
              </a:lnSpc>
            </a:pPr>
            <a:r>
              <a:rPr lang="en-US" sz="2000"/>
              <a:t>If you like the film draw  a smile face </a:t>
            </a:r>
          </a:p>
          <a:p>
            <a:pPr>
              <a:lnSpc>
                <a:spcPct val="150000"/>
              </a:lnSpc>
            </a:pPr>
            <a:r>
              <a:rPr lang="en-US" sz="2000"/>
              <a:t>If you don’t like the film draw a sad face </a:t>
            </a:r>
          </a:p>
        </p:txBody>
      </p:sp>
      <p:pic>
        <p:nvPicPr>
          <p:cNvPr id="8" name="Picture 7" descr="Shape, icon, circle&#10;&#10;Description automatically generated">
            <a:extLst>
              <a:ext uri="{FF2B5EF4-FFF2-40B4-BE49-F238E27FC236}">
                <a16:creationId xmlns:a16="http://schemas.microsoft.com/office/drawing/2014/main" id="{CFDCC1AB-6FB4-4252-A9BF-051432576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9691" y="1380577"/>
            <a:ext cx="491716" cy="49171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7428092-EEC1-467F-8579-435E477E3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4" y="1785085"/>
            <a:ext cx="618187" cy="618187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85EEB6C-5AA5-47E0-A1B7-5C210CD73FD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A3F743-003D-4E88-A24E-9FB277A96269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61254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00F7B6-4D4E-422D-8CD9-2E5499B0F701}"/>
              </a:ext>
            </a:extLst>
          </p:cNvPr>
          <p:cNvSpPr/>
          <p:nvPr/>
        </p:nvSpPr>
        <p:spPr>
          <a:xfrm>
            <a:off x="504824" y="276225"/>
            <a:ext cx="2238376" cy="657225"/>
          </a:xfrm>
          <a:prstGeom prst="roundRect">
            <a:avLst>
              <a:gd name="adj" fmla="val 26042"/>
            </a:avLst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4FBFB-4123-4DDD-8072-8D751A33E6DF}"/>
              </a:ext>
            </a:extLst>
          </p:cNvPr>
          <p:cNvSpPr txBox="1"/>
          <p:nvPr/>
        </p:nvSpPr>
        <p:spPr>
          <a:xfrm>
            <a:off x="2886075" y="276225"/>
            <a:ext cx="817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Listen to three friends talking. Note down what kind of movie they are going to see.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32FDA-23E4-4E85-AF77-456D03A79C83}"/>
              </a:ext>
            </a:extLst>
          </p:cNvPr>
          <p:cNvSpPr txBox="1"/>
          <p:nvPr/>
        </p:nvSpPr>
        <p:spPr>
          <a:xfrm>
            <a:off x="571499" y="1944267"/>
            <a:ext cx="1090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Now, listen and fill in the table with the movie times.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00AC403-D0F5-458B-A57D-A192B10C9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6142"/>
              </p:ext>
            </p:extLst>
          </p:nvPr>
        </p:nvGraphicFramePr>
        <p:xfrm>
          <a:off x="428624" y="3048000"/>
          <a:ext cx="7762876" cy="27241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95526">
                  <a:extLst>
                    <a:ext uri="{9D8B030D-6E8A-4147-A177-3AD203B41FA5}">
                      <a16:colId xmlns:a16="http://schemas.microsoft.com/office/drawing/2014/main" val="3306072973"/>
                    </a:ext>
                  </a:extLst>
                </a:gridCol>
                <a:gridCol w="2717401">
                  <a:extLst>
                    <a:ext uri="{9D8B030D-6E8A-4147-A177-3AD203B41FA5}">
                      <a16:colId xmlns:a16="http://schemas.microsoft.com/office/drawing/2014/main" val="3254111548"/>
                    </a:ext>
                  </a:extLst>
                </a:gridCol>
                <a:gridCol w="2749949">
                  <a:extLst>
                    <a:ext uri="{9D8B030D-6E8A-4147-A177-3AD203B41FA5}">
                      <a16:colId xmlns:a16="http://schemas.microsoft.com/office/drawing/2014/main" val="3773074352"/>
                    </a:ext>
                  </a:extLst>
                </a:gridCol>
              </a:tblGrid>
              <a:tr h="8553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  Saturday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    Sunday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593124"/>
                  </a:ext>
                </a:extLst>
              </a:tr>
              <a:tr h="934403">
                <a:tc>
                  <a:txBody>
                    <a:bodyPr/>
                    <a:lstStyle/>
                    <a:p>
                      <a:r>
                        <a:rPr lang="en-US" sz="2800"/>
                        <a:t>Scary Gary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/>
                        <a:t>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/>
                        <a:t>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926346"/>
                  </a:ext>
                </a:extLst>
              </a:tr>
              <a:tr h="934403">
                <a:tc>
                  <a:txBody>
                    <a:bodyPr/>
                    <a:lstStyle/>
                    <a:p>
                      <a:r>
                        <a:rPr lang="en-US" sz="2800"/>
                        <a:t>Tiger Toes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/>
                        <a:t>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/>
                        <a:t>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987583"/>
                  </a:ext>
                </a:extLst>
              </a:tr>
            </a:tbl>
          </a:graphicData>
        </a:graphic>
      </p:graphicFrame>
      <p:pic>
        <p:nvPicPr>
          <p:cNvPr id="8" name="CD2-TRACK 14">
            <a:hlinkClick r:id="" action="ppaction://media"/>
            <a:extLst>
              <a:ext uri="{FF2B5EF4-FFF2-40B4-BE49-F238E27FC236}">
                <a16:creationId xmlns:a16="http://schemas.microsoft.com/office/drawing/2014/main" id="{B8BC27E2-7506-4462-A36A-49C7EE725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7825" y="611634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0CCA3C-A65B-4D12-8115-E4B6FBF1A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65" t="33194" r="20469" b="12084"/>
          <a:stretch/>
        </p:blipFill>
        <p:spPr>
          <a:xfrm>
            <a:off x="8423275" y="2572064"/>
            <a:ext cx="2933700" cy="4055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98B62A-7F92-4961-A8BA-97EEE9C8A874}"/>
              </a:ext>
            </a:extLst>
          </p:cNvPr>
          <p:cNvSpPr txBox="1"/>
          <p:nvPr/>
        </p:nvSpPr>
        <p:spPr>
          <a:xfrm>
            <a:off x="3300412" y="4076700"/>
            <a:ext cx="201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4:30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66533-EFA6-4880-A2EB-8DDDAA6C446B}"/>
              </a:ext>
            </a:extLst>
          </p:cNvPr>
          <p:cNvSpPr txBox="1"/>
          <p:nvPr/>
        </p:nvSpPr>
        <p:spPr>
          <a:xfrm>
            <a:off x="2928937" y="5035997"/>
            <a:ext cx="201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2:30 , 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C761A-7B3D-4BA4-B0AA-C8E4978545F5}"/>
              </a:ext>
            </a:extLst>
          </p:cNvPr>
          <p:cNvSpPr txBox="1"/>
          <p:nvPr/>
        </p:nvSpPr>
        <p:spPr>
          <a:xfrm>
            <a:off x="6367462" y="5035997"/>
            <a:ext cx="120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5:00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93233-B2A2-44DA-A3F2-0B1A950F288A}"/>
              </a:ext>
            </a:extLst>
          </p:cNvPr>
          <p:cNvSpPr txBox="1"/>
          <p:nvPr/>
        </p:nvSpPr>
        <p:spPr>
          <a:xfrm>
            <a:off x="600074" y="1353442"/>
            <a:ext cx="313372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/>
              <a:t> horror movie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B2D94-A0F0-44E3-9FBE-DA5D94B6C96D}"/>
              </a:ext>
            </a:extLst>
          </p:cNvPr>
          <p:cNvSpPr txBox="1"/>
          <p:nvPr/>
        </p:nvSpPr>
        <p:spPr>
          <a:xfrm>
            <a:off x="4310062" y="1353442"/>
            <a:ext cx="404812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/>
              <a:t>    animated movie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FCA3BFA-AB04-4441-95A8-BF42BC55BC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67E49-9FA5-48B2-954B-578B5F52ACB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85592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5460B8-9267-4530-8181-5FA36ED9761C}"/>
              </a:ext>
            </a:extLst>
          </p:cNvPr>
          <p:cNvSpPr txBox="1"/>
          <p:nvPr/>
        </p:nvSpPr>
        <p:spPr>
          <a:xfrm>
            <a:off x="381000" y="982174"/>
            <a:ext cx="5581650" cy="507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Hey! Do you want to see a movie this weekend?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Sure.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Why don't we watch Scary Gary?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Debra: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What kind of movie is it?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It's a horror movie.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Cool! What time is it?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It's only on this Saturday, at four-thirty.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Debra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Oh, I'm busy then.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How about Tiger Toes?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What kind of movie is it?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 sz="240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39CA6-8CE1-4459-8583-1F7103715F83}"/>
              </a:ext>
            </a:extLst>
          </p:cNvPr>
          <p:cNvSpPr txBox="1"/>
          <p:nvPr/>
        </p:nvSpPr>
        <p:spPr>
          <a:xfrm>
            <a:off x="5953125" y="982174"/>
            <a:ext cx="58578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It's an animated movie.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I love animated movies.</a:t>
            </a:r>
          </a:p>
          <a:p>
            <a:r>
              <a:rPr lang="en-US" sz="24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Debra: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Me too. What time's it on?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It's on at two-thirty and seven-thirty on Saturday.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Is seven-thirty OK?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Debra: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Yeah.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No, I can't make it. How about on Sunday?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Lily: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There's just one showing on Sunday afternoon, at fve.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Is everyone free?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Debra: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Yeah!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+mj-lt"/>
              </a:rPr>
              <a:t>Peter: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Let's go!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 sz="24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3B7DE-F7AD-4053-8DA0-DF9AF8FA256A}"/>
              </a:ext>
            </a:extLst>
          </p:cNvPr>
          <p:cNvSpPr txBox="1"/>
          <p:nvPr/>
        </p:nvSpPr>
        <p:spPr>
          <a:xfrm>
            <a:off x="1819275" y="297329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Listen again and role play with your friends.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E2A3F28-C7B8-4125-86B0-BF193EB44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6AB8E-19A1-4041-8CF1-3755CDF1A53E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04851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1E7213-614F-4804-AF91-12DB7E9F4E73}"/>
              </a:ext>
            </a:extLst>
          </p:cNvPr>
          <p:cNvSpPr/>
          <p:nvPr/>
        </p:nvSpPr>
        <p:spPr>
          <a:xfrm>
            <a:off x="3452811" y="533401"/>
            <a:ext cx="5286377" cy="857250"/>
          </a:xfrm>
          <a:prstGeom prst="roundRect">
            <a:avLst>
              <a:gd name="adj" fmla="val 26042"/>
            </a:avLst>
          </a:prstGeom>
          <a:solidFill>
            <a:srgbClr val="FFC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CONVERSATION SKILL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B94C6-4785-46A2-BD35-3FC77C8613DF}"/>
              </a:ext>
            </a:extLst>
          </p:cNvPr>
          <p:cNvSpPr/>
          <p:nvPr/>
        </p:nvSpPr>
        <p:spPr>
          <a:xfrm>
            <a:off x="1323975" y="1647825"/>
            <a:ext cx="9686926" cy="3876675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sz="3200">
                <a:solidFill>
                  <a:schemeClr val="tx1"/>
                </a:solidFill>
              </a:rPr>
              <a:t>Starting a friendly conversation. </a:t>
            </a:r>
          </a:p>
          <a:p>
            <a:pPr lvl="3"/>
            <a:r>
              <a:rPr lang="en-US" sz="3200">
                <a:solidFill>
                  <a:schemeClr val="tx1"/>
                </a:solidFill>
              </a:rPr>
              <a:t>Để bắt đầu cuộc hội thoại với một người bạn thì nói rằng</a:t>
            </a:r>
          </a:p>
          <a:p>
            <a:pPr lvl="3"/>
            <a:r>
              <a:rPr lang="en-US" sz="3200">
                <a:solidFill>
                  <a:srgbClr val="C00000"/>
                </a:solidFill>
              </a:rPr>
              <a:t>Hey! ( Do you want to.......?) </a:t>
            </a:r>
          </a:p>
          <a:p>
            <a:pPr lvl="3"/>
            <a:r>
              <a:rPr lang="en-US" sz="3200">
                <a:solidFill>
                  <a:schemeClr val="tx1"/>
                </a:solidFill>
              </a:rPr>
              <a:t>Listen and repeat </a:t>
            </a:r>
          </a:p>
        </p:txBody>
      </p:sp>
      <p:pic>
        <p:nvPicPr>
          <p:cNvPr id="6" name="CD2-TRACK 15">
            <a:hlinkClick r:id="" action="ppaction://media"/>
            <a:extLst>
              <a:ext uri="{FF2B5EF4-FFF2-40B4-BE49-F238E27FC236}">
                <a16:creationId xmlns:a16="http://schemas.microsoft.com/office/drawing/2014/main" id="{92551F36-9C14-4914-9FF4-30171A62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238" y="181927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97D3CF3-0119-4AF1-BEBE-D5D595876C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84693-A644-4147-A59A-1BAFA1DB1772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1658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281237" y="1076325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8475B-C0A6-4746-9F14-658D168B447B}"/>
              </a:ext>
            </a:extLst>
          </p:cNvPr>
          <p:cNvSpPr txBox="1"/>
          <p:nvPr/>
        </p:nvSpPr>
        <p:spPr>
          <a:xfrm>
            <a:off x="1285875" y="3148280"/>
            <a:ext cx="1034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/>
              <a:t>Vocabulary kinds of movie</a:t>
            </a:r>
          </a:p>
          <a:p>
            <a:pPr marL="285750" indent="-285750">
              <a:buFontTx/>
              <a:buChar char="-"/>
            </a:pPr>
            <a:r>
              <a:rPr lang="en-US" sz="4000"/>
              <a:t>Talk about the film you like or dislike.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8F293F-01E3-4159-8395-6A33BCE1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4D30A-56AA-4ABC-9D9E-5804E682C81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584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95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7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MOVIE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1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movie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  Điện ảnh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horror movie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Phim kinh dị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animated movie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Phim hoạt hình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science fiction movie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Phim khoa học viễn tưởng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drama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kịch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action movie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Phim hành động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kind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Thể loại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58379981-40FA-4DB3-A4B6-813B5B36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CB81D83-C43F-46A3-92E2-99D026B81DD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252662" y="66675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5CEBC-1B7D-4027-9044-B5C00558C010}"/>
              </a:ext>
            </a:extLst>
          </p:cNvPr>
          <p:cNvSpPr txBox="1"/>
          <p:nvPr/>
        </p:nvSpPr>
        <p:spPr>
          <a:xfrm>
            <a:off x="1971674" y="2543175"/>
            <a:ext cx="854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Look at the pictures and guess the names of the films.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28146F-5C55-4073-8841-2A7E6C4F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EE358-BDB3-40E2-BA07-26C74285F96B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099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91145" y="1757697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movie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23350" y="163175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960716" y="1588020"/>
            <a:ext cx="287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phim ảnh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23350" y="234994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23350" y="306812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323350" y="37863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323350" y="450449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323350" y="522267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37B07-4733-40A8-ADB5-0040AA556C23}"/>
              </a:ext>
            </a:extLst>
          </p:cNvPr>
          <p:cNvSpPr txBox="1"/>
          <p:nvPr/>
        </p:nvSpPr>
        <p:spPr>
          <a:xfrm>
            <a:off x="5323350" y="59408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91145" y="2472075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horror movie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91145" y="318645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animated movie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391145" y="3900831"/>
            <a:ext cx="441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science fiction movie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391145" y="4615209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drama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91145" y="5329587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action movie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5043A8-D0E1-4914-832D-3A8D9ACECAD3}"/>
              </a:ext>
            </a:extLst>
          </p:cNvPr>
          <p:cNvSpPr txBox="1"/>
          <p:nvPr/>
        </p:nvSpPr>
        <p:spPr>
          <a:xfrm>
            <a:off x="391145" y="60439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kind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960716" y="2344271"/>
            <a:ext cx="464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phim kinh  dị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960716" y="3100521"/>
            <a:ext cx="4810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phim hoạt hình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960716" y="3856772"/>
            <a:ext cx="486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phim khoa học viễn tưởng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960716" y="455146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kịch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960716" y="530771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phim hành động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B9D4BF-CDF1-4882-A9B4-91C22757A47A}"/>
              </a:ext>
            </a:extLst>
          </p:cNvPr>
          <p:cNvSpPr txBox="1"/>
          <p:nvPr/>
        </p:nvSpPr>
        <p:spPr>
          <a:xfrm>
            <a:off x="6960716" y="606396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thể loại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2AB43-2EA0-44DA-938A-AF32F7D130FC}"/>
              </a:ext>
            </a:extLst>
          </p:cNvPr>
          <p:cNvCxnSpPr>
            <a:cxnSpLocks/>
          </p:cNvCxnSpPr>
          <p:nvPr/>
        </p:nvCxnSpPr>
        <p:spPr>
          <a:xfrm>
            <a:off x="4285341" y="1304925"/>
            <a:ext cx="67584" cy="5343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6334F7B-1EE8-4CA1-AB67-6623749311FC}"/>
              </a:ext>
            </a:extLst>
          </p:cNvPr>
          <p:cNvCxnSpPr>
            <a:cxnSpLocks/>
          </p:cNvCxnSpPr>
          <p:nvPr/>
        </p:nvCxnSpPr>
        <p:spPr>
          <a:xfrm>
            <a:off x="6686550" y="1228725"/>
            <a:ext cx="86443" cy="543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FC7248-0A44-461B-A44C-030389A6D287}"/>
              </a:ext>
            </a:extLst>
          </p:cNvPr>
          <p:cNvSpPr txBox="1"/>
          <p:nvPr/>
        </p:nvSpPr>
        <p:spPr>
          <a:xfrm>
            <a:off x="3263524" y="294453"/>
            <a:ext cx="547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CHECKING MEMORY</a:t>
            </a: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78C7F6E9-A672-44A8-8DA9-8D12A2763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24125" y="322554"/>
            <a:ext cx="1748458" cy="17336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9C4860-E6A9-44BE-88E6-CDB60601243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373659" y="935061"/>
            <a:ext cx="1144468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9677488" cy="999325"/>
            <a:chOff x="2956033" y="2603400"/>
            <a:chExt cx="6832053" cy="999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61068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 – MS PHƯƠNG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123038" y="3682545"/>
            <a:ext cx="3955308" cy="3434256"/>
            <a:chOff x="2331981" y="3690610"/>
            <a:chExt cx="3955308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1" y="3690610"/>
              <a:ext cx="3721627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881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379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10015860" y="2335353"/>
            <a:ext cx="1897450" cy="1640653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3844665" y="4183979"/>
            <a:ext cx="8224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NHẤT. </a:t>
            </a:r>
          </a:p>
          <a:p>
            <a:pPr marL="342900" indent="-342900">
              <a:buFontTx/>
              <a:buChar char="-"/>
            </a:pP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 HỘ CÔNG SỨC LAO ĐỘNG CỦA ĐỒNG NGHIỆP CHÍNH LÀ ĐANG GIEO NHÂN QUẢ TỐT.</a:t>
            </a:r>
          </a:p>
          <a:p>
            <a:pPr marL="342900" indent="-342900">
              <a:buFontTx/>
              <a:buChar char="-"/>
            </a:pP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 BÁN TRÊN CÔNG SỨC CỦA NGƯỜI KHÁC LÀ HÀNH ĐỘNG CẦN TẨY CHAY VÀ LÊN ÁN. 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1136428" y="627564"/>
            <a:ext cx="7474172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925F2-57BD-4815-A5E3-B9024D37EB72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 Learn new words about kinds of movies by heart.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 Talk about movies you like and dislike.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 Do exercises A. New Words in the workbook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a. Unscramble the words (page 38)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b. Fill in the blanks using the words in task 1. (Page 38)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Listening. Listen and circle (WB - CD 20)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New lesson: Grammar: Review/ remember some prepositions of time you have learnt and how to use them.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Footer">
            <a:extLst>
              <a:ext uri="{FF2B5EF4-FFF2-40B4-BE49-F238E27FC236}">
                <a16:creationId xmlns:a16="http://schemas.microsoft.com/office/drawing/2014/main" id="{5460F8B6-ED49-4547-841A-998EDFA67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31D48BA-F680-41B7-8487-87BC32BE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421391" y="349974"/>
            <a:ext cx="1748458" cy="1733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6990A-9099-40D9-9452-8C112F43EE2E}"/>
              </a:ext>
            </a:extLst>
          </p:cNvPr>
          <p:cNvSpPr txBox="1"/>
          <p:nvPr/>
        </p:nvSpPr>
        <p:spPr>
          <a:xfrm>
            <a:off x="-2774021" y="2204024"/>
            <a:ext cx="2645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latin typeface="Contastia"/>
              </a:rPr>
              <a:t>   Ms Phương </a:t>
            </a:r>
          </a:p>
          <a:p>
            <a:pPr>
              <a:spcAft>
                <a:spcPts val="600"/>
              </a:spcAft>
            </a:pPr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24666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D7A38194-BB50-437A-B39B-1C5E5B368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4473"/>
          <a:stretch/>
        </p:blipFill>
        <p:spPr>
          <a:xfrm>
            <a:off x="613948" y="1044757"/>
            <a:ext cx="3122143" cy="16801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hip in the water&#10;&#10;Description automatically generated with low confidence">
            <a:extLst>
              <a:ext uri="{FF2B5EF4-FFF2-40B4-BE49-F238E27FC236}">
                <a16:creationId xmlns:a16="http://schemas.microsoft.com/office/drawing/2014/main" id="{238467BD-2E13-460B-B2AD-AAAFA1999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3518" y="937401"/>
            <a:ext cx="3252903" cy="189481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E947BC41-219F-4345-B9A9-29A7A8B3C7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2549" y="3757557"/>
            <a:ext cx="3104943" cy="24529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rimate, mammal, ape, outdoor&#10;&#10;Description automatically generated">
            <a:extLst>
              <a:ext uri="{FF2B5EF4-FFF2-40B4-BE49-F238E27FC236}">
                <a16:creationId xmlns:a16="http://schemas.microsoft.com/office/drawing/2014/main" id="{FDB43D94-5AD9-48CF-88A3-8D19D78BFE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b="12933"/>
          <a:stretch/>
        </p:blipFill>
        <p:spPr>
          <a:xfrm>
            <a:off x="4381676" y="1338101"/>
            <a:ext cx="3252903" cy="419585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03BF348C-C664-4C88-BF13-0E897E5B12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13518" y="4072646"/>
            <a:ext cx="3252903" cy="18297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9BD53A-6250-4F25-9576-2CCF59BC87CD}"/>
              </a:ext>
            </a:extLst>
          </p:cNvPr>
          <p:cNvSpPr txBox="1"/>
          <p:nvPr/>
        </p:nvSpPr>
        <p:spPr>
          <a:xfrm>
            <a:off x="1412537" y="436440"/>
            <a:ext cx="16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</a:rPr>
              <a:t>Frozen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D96900-B7EC-4DA8-969E-EC25887584B7}"/>
              </a:ext>
            </a:extLst>
          </p:cNvPr>
          <p:cNvSpPr/>
          <p:nvPr/>
        </p:nvSpPr>
        <p:spPr>
          <a:xfrm>
            <a:off x="613948" y="523981"/>
            <a:ext cx="476855" cy="4768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CD37B2-1BC1-4B45-85EC-340235D6AD23}"/>
              </a:ext>
            </a:extLst>
          </p:cNvPr>
          <p:cNvSpPr/>
          <p:nvPr/>
        </p:nvSpPr>
        <p:spPr>
          <a:xfrm>
            <a:off x="4365215" y="501630"/>
            <a:ext cx="476855" cy="4768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8C2F70-BC67-40F1-AFFB-D83892F6F5FC}"/>
              </a:ext>
            </a:extLst>
          </p:cNvPr>
          <p:cNvSpPr/>
          <p:nvPr/>
        </p:nvSpPr>
        <p:spPr>
          <a:xfrm>
            <a:off x="8155767" y="490401"/>
            <a:ext cx="476855" cy="4768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625970F-49DF-4F51-BAF7-6A2D8F835D6A}"/>
              </a:ext>
            </a:extLst>
          </p:cNvPr>
          <p:cNvSpPr/>
          <p:nvPr/>
        </p:nvSpPr>
        <p:spPr>
          <a:xfrm>
            <a:off x="612407" y="3637090"/>
            <a:ext cx="476855" cy="4768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9D36D4E-DAAB-47AE-AE20-593793A31AE2}"/>
              </a:ext>
            </a:extLst>
          </p:cNvPr>
          <p:cNvSpPr/>
          <p:nvPr/>
        </p:nvSpPr>
        <p:spPr>
          <a:xfrm>
            <a:off x="8318693" y="4113945"/>
            <a:ext cx="476855" cy="4768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8474E6-3447-4325-B3D0-97096BA78BE3}"/>
              </a:ext>
            </a:extLst>
          </p:cNvPr>
          <p:cNvSpPr txBox="1"/>
          <p:nvPr/>
        </p:nvSpPr>
        <p:spPr>
          <a:xfrm>
            <a:off x="5078819" y="487090"/>
            <a:ext cx="2117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</a:rPr>
              <a:t>King Kong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3E9D83-5CCB-41B8-A4EF-80E21F9DA1A8}"/>
              </a:ext>
            </a:extLst>
          </p:cNvPr>
          <p:cNvSpPr txBox="1"/>
          <p:nvPr/>
        </p:nvSpPr>
        <p:spPr>
          <a:xfrm>
            <a:off x="9119482" y="401469"/>
            <a:ext cx="2117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</a:rPr>
              <a:t>Titanic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B696E2-7A01-4BC4-81A2-30801DC0AD53}"/>
              </a:ext>
            </a:extLst>
          </p:cNvPr>
          <p:cNvSpPr txBox="1"/>
          <p:nvPr/>
        </p:nvSpPr>
        <p:spPr>
          <a:xfrm>
            <a:off x="1089262" y="5826512"/>
            <a:ext cx="2571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</a:rPr>
              <a:t>Spider man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2AD428-3D98-4307-A9DE-2CA87BFD6583}"/>
              </a:ext>
            </a:extLst>
          </p:cNvPr>
          <p:cNvSpPr txBox="1"/>
          <p:nvPr/>
        </p:nvSpPr>
        <p:spPr>
          <a:xfrm>
            <a:off x="8368395" y="5840796"/>
            <a:ext cx="360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</a:rPr>
              <a:t>Kungfu Panda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1AD6AB03-7DE2-4CBB-9355-804ABD91DD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727540-0786-49BA-85DA-CA8AE1A90739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17274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03AB72-1ACE-45E2-9A5D-98794D2FBDE5}"/>
              </a:ext>
            </a:extLst>
          </p:cNvPr>
          <p:cNvSpPr/>
          <p:nvPr/>
        </p:nvSpPr>
        <p:spPr>
          <a:xfrm>
            <a:off x="1366837" y="2295525"/>
            <a:ext cx="9158288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VOCABULARY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741241B-DFB4-4CEA-8DD8-D009F5DBA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4FD96-6B85-4E06-B3E4-04AA33ADD73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5665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09EA53E-D071-4B42-9E8F-419C5C37E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77859" cy="5571066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112DA0EA-446B-400E-9AFB-2CA5396B8F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-1" b="24473"/>
          <a:stretch/>
        </p:blipFill>
        <p:spPr>
          <a:xfrm>
            <a:off x="1806523" y="1105432"/>
            <a:ext cx="3122143" cy="1680101"/>
          </a:xfrm>
          <a:prstGeom prst="rect">
            <a:avLst/>
          </a:prstGeom>
        </p:spPr>
      </p:pic>
      <p:pic>
        <p:nvPicPr>
          <p:cNvPr id="5" name="Picture 4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42E3891-00DF-472F-ABD2-EA94FF3993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89701" y="2620152"/>
            <a:ext cx="2352164" cy="1858209"/>
          </a:xfrm>
          <a:prstGeom prst="rect">
            <a:avLst/>
          </a:prstGeom>
        </p:spPr>
      </p:pic>
      <p:pic>
        <p:nvPicPr>
          <p:cNvPr id="6" name="Picture 5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DD64DC59-0AD5-41B8-BF3B-C84C4CA79C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83774" y="2967160"/>
            <a:ext cx="2617052" cy="1472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955CE2-6607-4DF0-B454-92D011B703DC}"/>
              </a:ext>
            </a:extLst>
          </p:cNvPr>
          <p:cNvSpPr txBox="1"/>
          <p:nvPr/>
        </p:nvSpPr>
        <p:spPr>
          <a:xfrm>
            <a:off x="7705725" y="514350"/>
            <a:ext cx="2476500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</a:rPr>
              <a:t>movie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98B10-F0AA-4328-87AB-8AB8203D29B8}"/>
              </a:ext>
            </a:extLst>
          </p:cNvPr>
          <p:cNvSpPr txBox="1"/>
          <p:nvPr/>
        </p:nvSpPr>
        <p:spPr>
          <a:xfrm>
            <a:off x="7067560" y="2323868"/>
            <a:ext cx="499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2060"/>
                </a:solidFill>
              </a:rPr>
              <a:t>(n) phim ảnh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4046E-67CE-4CF9-81BC-8C737C32CC9E}"/>
              </a:ext>
            </a:extLst>
          </p:cNvPr>
          <p:cNvSpPr txBox="1"/>
          <p:nvPr/>
        </p:nvSpPr>
        <p:spPr>
          <a:xfrm>
            <a:off x="819149" y="5619997"/>
            <a:ext cx="726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What kind of movie do you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86E89-105F-42DF-AB85-8C70C904F0D8}"/>
              </a:ext>
            </a:extLst>
          </p:cNvPr>
          <p:cNvSpPr txBox="1"/>
          <p:nvPr/>
        </p:nvSpPr>
        <p:spPr>
          <a:xfrm>
            <a:off x="1000123" y="6098356"/>
            <a:ext cx="726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</a:rPr>
              <a:t>Bạn thích thể loại phim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C085F-950E-4D3A-ABBA-A67BAD47E801}"/>
              </a:ext>
            </a:extLst>
          </p:cNvPr>
          <p:cNvSpPr txBox="1"/>
          <p:nvPr/>
        </p:nvSpPr>
        <p:spPr>
          <a:xfrm>
            <a:off x="7976793" y="1730746"/>
            <a:ext cx="1910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/ˈmuːvi/</a:t>
            </a:r>
            <a:endParaRPr lang="en-US" sz="4000">
              <a:latin typeface="+mj-lt"/>
            </a:endParaRPr>
          </a:p>
        </p:txBody>
      </p:sp>
      <p:pic>
        <p:nvPicPr>
          <p:cNvPr id="2" name="movie-1634441688">
            <a:hlinkClick r:id="" action="ppaction://media"/>
            <a:extLst>
              <a:ext uri="{FF2B5EF4-FFF2-40B4-BE49-F238E27FC236}">
                <a16:creationId xmlns:a16="http://schemas.microsoft.com/office/drawing/2014/main" id="{24E43614-21B3-485F-A0C5-0DB8B702D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10091" y="184150"/>
            <a:ext cx="406400" cy="406400"/>
          </a:xfrm>
          <a:prstGeom prst="rect">
            <a:avLst/>
          </a:prstGeom>
        </p:spPr>
      </p:pic>
      <p:pic>
        <p:nvPicPr>
          <p:cNvPr id="3" name="What-kind-of-movie-do-you-like1634441775">
            <a:hlinkClick r:id="" action="ppaction://media"/>
            <a:extLst>
              <a:ext uri="{FF2B5EF4-FFF2-40B4-BE49-F238E27FC236}">
                <a16:creationId xmlns:a16="http://schemas.microsoft.com/office/drawing/2014/main" id="{1C6E685E-33E2-43A4-8251-269B01084D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02525" y="5678407"/>
            <a:ext cx="406400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363DA8E-B481-4223-98BA-735515E138A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3CB84A-7D60-40C8-BC25-5EAECC15EB2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15375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12F3ABE-204F-4D9C-A14A-2575ACFE2233}"/>
              </a:ext>
            </a:extLst>
          </p:cNvPr>
          <p:cNvGrpSpPr/>
          <p:nvPr/>
        </p:nvGrpSpPr>
        <p:grpSpPr>
          <a:xfrm>
            <a:off x="0" y="0"/>
            <a:ext cx="6877859" cy="5571066"/>
            <a:chOff x="171450" y="129118"/>
            <a:chExt cx="6877859" cy="557106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2C341BE-26A7-43C9-84C5-499D3601B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71450" y="129118"/>
              <a:ext cx="6877859" cy="5571066"/>
            </a:xfrm>
            <a:prstGeom prst="rect">
              <a:avLst/>
            </a:prstGeom>
          </p:spPr>
        </p:pic>
        <p:pic>
          <p:nvPicPr>
            <p:cNvPr id="4" name="Picture 3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95461CF8-0AF1-44B6-8BFD-4223C7E5A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369" t="29166" r="34687" b="23888"/>
            <a:stretch/>
          </p:blipFill>
          <p:spPr>
            <a:xfrm>
              <a:off x="1233868" y="1126825"/>
              <a:ext cx="3919157" cy="357565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231A49-32C5-4850-9FE8-D20CF6319BEA}"/>
              </a:ext>
            </a:extLst>
          </p:cNvPr>
          <p:cNvSpPr txBox="1"/>
          <p:nvPr/>
        </p:nvSpPr>
        <p:spPr>
          <a:xfrm>
            <a:off x="7067560" y="997707"/>
            <a:ext cx="4695815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horror movie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B9DF9-A01C-421C-B48E-75AA7AA01CE0}"/>
              </a:ext>
            </a:extLst>
          </p:cNvPr>
          <p:cNvSpPr txBox="1"/>
          <p:nvPr/>
        </p:nvSpPr>
        <p:spPr>
          <a:xfrm>
            <a:off x="7067560" y="3085174"/>
            <a:ext cx="4990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060"/>
                </a:solidFill>
              </a:rPr>
              <a:t>(n)phim kinh dị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4A593-4A18-4BAB-BD66-0B54166F134D}"/>
              </a:ext>
            </a:extLst>
          </p:cNvPr>
          <p:cNvSpPr txBox="1"/>
          <p:nvPr/>
        </p:nvSpPr>
        <p:spPr>
          <a:xfrm>
            <a:off x="819149" y="5619997"/>
            <a:ext cx="726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The horror movie is so scary.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33562-E96F-4494-B7DD-25A933EE21D7}"/>
              </a:ext>
            </a:extLst>
          </p:cNvPr>
          <p:cNvSpPr txBox="1"/>
          <p:nvPr/>
        </p:nvSpPr>
        <p:spPr>
          <a:xfrm>
            <a:off x="828673" y="6159687"/>
            <a:ext cx="726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</a:rPr>
              <a:t>Bộ phim kinh dị này rất đáng sơ.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9AB45-BEDA-4B82-A8BA-69FF8A3953A4}"/>
              </a:ext>
            </a:extLst>
          </p:cNvPr>
          <p:cNvSpPr txBox="1"/>
          <p:nvPr/>
        </p:nvSpPr>
        <p:spPr>
          <a:xfrm>
            <a:off x="7503918" y="2149162"/>
            <a:ext cx="4117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/ˈhɒrə ˈmuːvi/</a:t>
            </a:r>
            <a:endParaRPr lang="en-US" sz="4000">
              <a:latin typeface="+mj-lt"/>
            </a:endParaRPr>
          </a:p>
        </p:txBody>
      </p:sp>
      <p:pic>
        <p:nvPicPr>
          <p:cNvPr id="2" name="horror-movie-1634441722">
            <a:hlinkClick r:id="" action="ppaction://media"/>
            <a:extLst>
              <a:ext uri="{FF2B5EF4-FFF2-40B4-BE49-F238E27FC236}">
                <a16:creationId xmlns:a16="http://schemas.microsoft.com/office/drawing/2014/main" id="{66E43C3D-A3F7-42DF-A42F-E2955091E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325" y="174339"/>
            <a:ext cx="406400" cy="406400"/>
          </a:xfrm>
          <a:prstGeom prst="rect">
            <a:avLst/>
          </a:prstGeom>
        </p:spPr>
      </p:pic>
      <p:pic>
        <p:nvPicPr>
          <p:cNvPr id="3" name="The-horror-movie-is-so-scary-1634441734">
            <a:hlinkClick r:id="" action="ppaction://media"/>
            <a:extLst>
              <a:ext uri="{FF2B5EF4-FFF2-40B4-BE49-F238E27FC236}">
                <a16:creationId xmlns:a16="http://schemas.microsoft.com/office/drawing/2014/main" id="{B396B53B-4B3E-4D31-9AF6-CA52948E35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69510" y="5609166"/>
            <a:ext cx="406400" cy="4064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275FF69-0AED-4F68-93AD-EBCA04862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B7F6EF-F42A-45DF-9BB8-088B0D6393D3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80580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3D880E-5556-44F8-9429-0FA805AF8CC9}"/>
              </a:ext>
            </a:extLst>
          </p:cNvPr>
          <p:cNvGrpSpPr/>
          <p:nvPr/>
        </p:nvGrpSpPr>
        <p:grpSpPr>
          <a:xfrm>
            <a:off x="0" y="0"/>
            <a:ext cx="6877859" cy="5571066"/>
            <a:chOff x="119582" y="167218"/>
            <a:chExt cx="6877859" cy="55710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8C9197F-926E-4A07-A810-29F02C66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9582" y="167218"/>
              <a:ext cx="6877859" cy="55710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47E57E-4F0E-49C3-BA32-9C2C28933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543" t="31283" r="36950" b="39801"/>
            <a:stretch/>
          </p:blipFill>
          <p:spPr>
            <a:xfrm>
              <a:off x="438149" y="1139742"/>
              <a:ext cx="5686425" cy="36260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D2AAB1-1EBB-4E3C-9CBB-2125B37ED632}"/>
              </a:ext>
            </a:extLst>
          </p:cNvPr>
          <p:cNvSpPr txBox="1"/>
          <p:nvPr/>
        </p:nvSpPr>
        <p:spPr>
          <a:xfrm>
            <a:off x="6877859" y="361950"/>
            <a:ext cx="5314141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</a:rPr>
              <a:t> </a:t>
            </a:r>
            <a:r>
              <a:rPr lang="en-US" sz="5000" b="1">
                <a:solidFill>
                  <a:srgbClr val="002060"/>
                </a:solidFill>
              </a:rPr>
              <a:t>animated movie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61DB-64BE-4958-A621-DBE4760F7E24}"/>
              </a:ext>
            </a:extLst>
          </p:cNvPr>
          <p:cNvSpPr txBox="1"/>
          <p:nvPr/>
        </p:nvSpPr>
        <p:spPr>
          <a:xfrm>
            <a:off x="6710771" y="2227844"/>
            <a:ext cx="5648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060"/>
                </a:solidFill>
              </a:rPr>
              <a:t>(n)phim hoạt hình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7F86F-3746-4F46-9D47-21762196EA45}"/>
              </a:ext>
            </a:extLst>
          </p:cNvPr>
          <p:cNvSpPr txBox="1"/>
          <p:nvPr/>
        </p:nvSpPr>
        <p:spPr>
          <a:xfrm>
            <a:off x="409573" y="6159687"/>
            <a:ext cx="108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</a:rPr>
              <a:t>Những đứa trẻ của tôi rất thích phim hoạt hình này.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6171E-3D6E-44CA-A78A-A10409A4F129}"/>
              </a:ext>
            </a:extLst>
          </p:cNvPr>
          <p:cNvSpPr txBox="1"/>
          <p:nvPr/>
        </p:nvSpPr>
        <p:spPr>
          <a:xfrm>
            <a:off x="409573" y="5685442"/>
            <a:ext cx="1003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My children really enjoy this animated movie.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FD17E-B293-4B1C-BC6F-4D5CEC37E16A}"/>
              </a:ext>
            </a:extLst>
          </p:cNvPr>
          <p:cNvSpPr txBox="1"/>
          <p:nvPr/>
        </p:nvSpPr>
        <p:spPr>
          <a:xfrm>
            <a:off x="7375136" y="1660538"/>
            <a:ext cx="4319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73737"/>
                </a:solidFill>
                <a:effectLst/>
                <a:latin typeface="+mj-lt"/>
              </a:rPr>
              <a:t>/ˈænɪmeɪtɪd ˈmuːvi/</a:t>
            </a:r>
            <a:endParaRPr lang="en-US" sz="3600">
              <a:latin typeface="+mj-lt"/>
            </a:endParaRPr>
          </a:p>
        </p:txBody>
      </p:sp>
      <p:pic>
        <p:nvPicPr>
          <p:cNvPr id="3" name="animated-movie-1634441840">
            <a:hlinkClick r:id="" action="ppaction://media"/>
            <a:extLst>
              <a:ext uri="{FF2B5EF4-FFF2-40B4-BE49-F238E27FC236}">
                <a16:creationId xmlns:a16="http://schemas.microsoft.com/office/drawing/2014/main" id="{8EF2C97F-0015-4109-BFB6-5A6762064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3475" y="-94620"/>
            <a:ext cx="406400" cy="406400"/>
          </a:xfrm>
          <a:prstGeom prst="rect">
            <a:avLst/>
          </a:prstGeom>
        </p:spPr>
      </p:pic>
      <p:pic>
        <p:nvPicPr>
          <p:cNvPr id="12" name="My-children-really-enjoy-this-1635392971">
            <a:hlinkClick r:id="" action="ppaction://media"/>
            <a:extLst>
              <a:ext uri="{FF2B5EF4-FFF2-40B4-BE49-F238E27FC236}">
                <a16:creationId xmlns:a16="http://schemas.microsoft.com/office/drawing/2014/main" id="{A208F0E3-F8F7-41B6-917A-22A32B7BF2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6160" y="4527070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1E59655-C0EC-4D10-B861-DA470C84CF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DA71C1-7FBC-4587-99D5-05DFDE2FC857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401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CF8BAC-6416-4058-BE25-D7179BFE11DA}"/>
              </a:ext>
            </a:extLst>
          </p:cNvPr>
          <p:cNvGrpSpPr/>
          <p:nvPr/>
        </p:nvGrpSpPr>
        <p:grpSpPr>
          <a:xfrm>
            <a:off x="129107" y="195793"/>
            <a:ext cx="6877859" cy="5571066"/>
            <a:chOff x="151130" y="229639"/>
            <a:chExt cx="5948902" cy="481861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8C9197F-926E-4A07-A810-29F02C66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1130" y="229639"/>
              <a:ext cx="5948902" cy="4818611"/>
            </a:xfrm>
            <a:prstGeom prst="rect">
              <a:avLst/>
            </a:prstGeom>
          </p:spPr>
        </p:pic>
        <p:pic>
          <p:nvPicPr>
            <p:cNvPr id="5" name="Picture 4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FEFFD1F2-1708-441B-9480-F5B22633D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673" t="37616" r="36102" b="35396"/>
            <a:stretch/>
          </p:blipFill>
          <p:spPr>
            <a:xfrm>
              <a:off x="583202" y="1090104"/>
              <a:ext cx="5066682" cy="293290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574887-BA79-45E6-A3A4-5B441318D4AB}"/>
              </a:ext>
            </a:extLst>
          </p:cNvPr>
          <p:cNvSpPr txBox="1"/>
          <p:nvPr/>
        </p:nvSpPr>
        <p:spPr>
          <a:xfrm>
            <a:off x="7328380" y="438150"/>
            <a:ext cx="4719349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</a:rPr>
              <a:t> </a:t>
            </a:r>
            <a:r>
              <a:rPr lang="en-US" sz="4800" b="1">
                <a:solidFill>
                  <a:srgbClr val="002060"/>
                </a:solidFill>
              </a:rPr>
              <a:t>science fiction</a:t>
            </a:r>
            <a:endParaRPr lang="en-US" sz="6000" b="1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DDAAA-AF57-4F19-AF3D-5D5CE20E6825}"/>
              </a:ext>
            </a:extLst>
          </p:cNvPr>
          <p:cNvSpPr txBox="1"/>
          <p:nvPr/>
        </p:nvSpPr>
        <p:spPr>
          <a:xfrm>
            <a:off x="7328380" y="2691941"/>
            <a:ext cx="4990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060"/>
                </a:solidFill>
              </a:rPr>
              <a:t>(n)phim khoa học viễn tưởng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E1B55-DD5B-4378-9928-EA7F541BDE03}"/>
              </a:ext>
            </a:extLst>
          </p:cNvPr>
          <p:cNvSpPr txBox="1"/>
          <p:nvPr/>
        </p:nvSpPr>
        <p:spPr>
          <a:xfrm>
            <a:off x="210678" y="5828241"/>
            <a:ext cx="94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I often watch science fiction movies in my freetime.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5FC65A-DA41-4584-8CB3-40152075F12F}"/>
              </a:ext>
            </a:extLst>
          </p:cNvPr>
          <p:cNvSpPr txBox="1"/>
          <p:nvPr/>
        </p:nvSpPr>
        <p:spPr>
          <a:xfrm>
            <a:off x="129107" y="62546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</a:rPr>
              <a:t>Tôi thường xem phim khoa học viễn tưởng trong thời gian rảnh rỗi.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35296-5CB2-4808-ABD9-41F36C3DF313}"/>
              </a:ext>
            </a:extLst>
          </p:cNvPr>
          <p:cNvSpPr txBox="1"/>
          <p:nvPr/>
        </p:nvSpPr>
        <p:spPr>
          <a:xfrm>
            <a:off x="7567225" y="1874852"/>
            <a:ext cx="435080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</a:t>
            </a:r>
            <a:r>
              <a:rPr lang="en-US" sz="4500" b="0" i="0">
                <a:solidFill>
                  <a:srgbClr val="373737"/>
                </a:solidFill>
                <a:effectLst/>
                <a:latin typeface="+mj-lt"/>
              </a:rPr>
              <a:t>saɪəns ˈfɪkʃən/</a:t>
            </a:r>
            <a:br>
              <a:rPr lang="en-US"/>
            </a:br>
            <a:endParaRPr lang="en-US"/>
          </a:p>
        </p:txBody>
      </p:sp>
      <p:pic>
        <p:nvPicPr>
          <p:cNvPr id="2" name="I-often-watch-science-fiction-1634441951">
            <a:hlinkClick r:id="" action="ppaction://media"/>
            <a:extLst>
              <a:ext uri="{FF2B5EF4-FFF2-40B4-BE49-F238E27FC236}">
                <a16:creationId xmlns:a16="http://schemas.microsoft.com/office/drawing/2014/main" id="{DE1EDC12-6827-4571-BA23-F9B49302C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3425" y="5369984"/>
            <a:ext cx="406400" cy="406400"/>
          </a:xfrm>
          <a:prstGeom prst="rect">
            <a:avLst/>
          </a:prstGeom>
        </p:spPr>
      </p:pic>
      <p:pic>
        <p:nvPicPr>
          <p:cNvPr id="3" name="science-fiction-1634441938">
            <a:hlinkClick r:id="" action="ppaction://media"/>
            <a:extLst>
              <a:ext uri="{FF2B5EF4-FFF2-40B4-BE49-F238E27FC236}">
                <a16:creationId xmlns:a16="http://schemas.microsoft.com/office/drawing/2014/main" id="{73173B67-4881-46B5-8CB9-FE5EC7F63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0645" y="-7407"/>
            <a:ext cx="406400" cy="40640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449B83-8C0E-4F20-8E57-AB782A0F74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A79F02-1FD0-4F04-910F-AB3C2ABAAAA4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23270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1395</Words>
  <Application>Microsoft Office PowerPoint</Application>
  <PresentationFormat>Widescreen</PresentationFormat>
  <Paragraphs>267</Paragraphs>
  <Slides>32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Roboto</vt:lpstr>
      <vt:lpstr>Helvetica</vt:lpstr>
      <vt:lpstr>Constantia</vt:lpstr>
      <vt:lpstr>Century Gothic</vt:lpstr>
      <vt:lpstr>Tahoma</vt:lpstr>
      <vt:lpstr>HL Brush 1BK</vt:lpstr>
      <vt:lpstr>Arial</vt:lpstr>
      <vt:lpstr>Calibri</vt:lpstr>
      <vt:lpstr>Wingdings</vt:lpstr>
      <vt:lpstr>Times New Roman</vt:lpstr>
      <vt:lpstr>Contastia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36</cp:revision>
  <dcterms:created xsi:type="dcterms:W3CDTF">2021-09-05T02:15:09Z</dcterms:created>
  <dcterms:modified xsi:type="dcterms:W3CDTF">2023-03-11T10:58:01Z</dcterms:modified>
</cp:coreProperties>
</file>